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258" r:id="rId4"/>
    <p:sldId id="261" r:id="rId5"/>
    <p:sldId id="262" r:id="rId6"/>
    <p:sldId id="263" r:id="rId7"/>
    <p:sldId id="264" r:id="rId8"/>
    <p:sldId id="267" r:id="rId9"/>
    <p:sldId id="269" r:id="rId10"/>
    <p:sldId id="271" r:id="rId11"/>
    <p:sldId id="273" r:id="rId12"/>
    <p:sldId id="274" r:id="rId13"/>
    <p:sldId id="275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H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H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H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8D5AD5-1183-4C21-9F00-F2E99FDD9868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531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52936"/>
            <a:ext cx="6858000" cy="599651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63066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HK"/>
              <a:t>Click to edit Master subtitle style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899592" y="3501008"/>
            <a:ext cx="74168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36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1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gradFill flip="none" rotWithShape="1">
          <a:gsLst>
            <a:gs pos="88000">
              <a:srgbClr val="DFDCD9"/>
            </a:gs>
            <a:gs pos="0">
              <a:schemeClr val="tx1"/>
            </a:gs>
            <a:gs pos="9900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61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4392488" cy="1031699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HK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769641"/>
            <a:ext cx="4392488" cy="763066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HK"/>
              <a:t>Click to edit Master subtitle style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8112" y="3717032"/>
            <a:ext cx="74168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lowchart: Manual Input 5"/>
          <p:cNvSpPr/>
          <p:nvPr/>
        </p:nvSpPr>
        <p:spPr>
          <a:xfrm rot="16200000">
            <a:off x="3320988" y="1034988"/>
            <a:ext cx="6858000" cy="4788024"/>
          </a:xfrm>
          <a:prstGeom prst="flowChartManualInp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Manual Input 4"/>
          <p:cNvSpPr/>
          <p:nvPr/>
        </p:nvSpPr>
        <p:spPr>
          <a:xfrm rot="16200000">
            <a:off x="3501009" y="1215007"/>
            <a:ext cx="6858000" cy="4427984"/>
          </a:xfrm>
          <a:prstGeom prst="flowChartManualIn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1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0823" y="-2"/>
            <a:ext cx="5013179" cy="6858003"/>
            <a:chOff x="4062610" y="-2"/>
            <a:chExt cx="5081392" cy="6858003"/>
          </a:xfrm>
        </p:grpSpPr>
        <p:sp>
          <p:nvSpPr>
            <p:cNvPr id="6" name="Flowchart: Manual Input 5"/>
            <p:cNvSpPr/>
            <p:nvPr userDrawn="1"/>
          </p:nvSpPr>
          <p:spPr>
            <a:xfrm rot="16200000">
              <a:off x="3174305" y="888306"/>
              <a:ext cx="6858000" cy="5081389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Manual Input 4"/>
            <p:cNvSpPr/>
            <p:nvPr userDrawn="1"/>
          </p:nvSpPr>
          <p:spPr>
            <a:xfrm rot="16200000">
              <a:off x="3429002" y="1142998"/>
              <a:ext cx="6858000" cy="4572000"/>
            </a:xfrm>
            <a:prstGeom prst="flowChartManualInpu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1412776"/>
            <a:ext cx="4248472" cy="1031699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HK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2545505"/>
            <a:ext cx="4248472" cy="763066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HK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30824" y="2492896"/>
            <a:ext cx="50131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9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buFont typeface="+mj-lt"/>
              <a:buAutoNum type="arabicPeriod"/>
              <a:defRPr sz="2400"/>
            </a:lvl1pPr>
            <a:lvl2pPr marL="715963" indent="-273050">
              <a:defRPr/>
            </a:lvl2pPr>
            <a:lvl3pPr marL="1077913" indent="-271463">
              <a:defRPr/>
            </a:lvl3pPr>
          </a:lstStyle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90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68952" cy="504056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104456" cy="525658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355976" y="1052736"/>
            <a:ext cx="4464496" cy="525658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68952" cy="504056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251520" y="3284984"/>
            <a:ext cx="8568952" cy="3024336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2197458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2400"/>
            </a:lvl1pPr>
            <a:lvl2pPr marL="715963" indent="-273050">
              <a:defRPr/>
            </a:lvl2pPr>
            <a:lvl3pPr marL="1077913" indent="-271463">
              <a:defRPr/>
            </a:lvl3pPr>
          </a:lstStyle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24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68952" cy="504056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2160240"/>
          </a:xfrm>
        </p:spPr>
        <p:txBody>
          <a:bodyPr/>
          <a:lstStyle/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en-GB" altLang="zh-HK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251520" y="3284984"/>
            <a:ext cx="8568952" cy="3024336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2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597666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251520" y="6309320"/>
            <a:ext cx="8568952" cy="2880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3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DFDCD9"/>
            </a:gs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56895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5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zh-HK" dirty="0"/>
              <a:t>JCM OSCE Questions</a:t>
            </a:r>
            <a:endParaRPr lang="zh-HK" altLang="zh-HK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7"/>
            <a:ext cx="6858000" cy="1576631"/>
          </a:xfrm>
        </p:spPr>
        <p:txBody>
          <a:bodyPr>
            <a:normAutofit fontScale="92500" lnSpcReduction="20000"/>
          </a:bodyPr>
          <a:lstStyle/>
          <a:p>
            <a:r>
              <a:rPr lang="en-GB" altLang="zh-HK" b="1" dirty="0"/>
              <a:t>PMH A&amp;E</a:t>
            </a:r>
          </a:p>
          <a:p>
            <a:r>
              <a:rPr lang="en-GB" altLang="zh-HK" dirty="0"/>
              <a:t>Dr. </a:t>
            </a:r>
            <a:r>
              <a:rPr lang="en-GB" altLang="zh-HK" dirty="0" err="1"/>
              <a:t>Tse</a:t>
            </a:r>
            <a:r>
              <a:rPr lang="en-GB" altLang="zh-HK" dirty="0"/>
              <a:t> Choi Fung</a:t>
            </a:r>
          </a:p>
          <a:p>
            <a:r>
              <a:rPr lang="en-GB" altLang="zh-HK" dirty="0"/>
              <a:t>Dr. Lung </a:t>
            </a:r>
            <a:r>
              <a:rPr lang="en-GB" altLang="zh-HK" dirty="0" err="1"/>
              <a:t>Ka</a:t>
            </a:r>
            <a:r>
              <a:rPr lang="en-GB" altLang="zh-HK" dirty="0"/>
              <a:t> Yan Ashley</a:t>
            </a:r>
          </a:p>
          <a:p>
            <a:r>
              <a:rPr lang="en-GB" altLang="zh-HK" dirty="0"/>
              <a:t>Dr. Chan Chi Ming</a:t>
            </a:r>
          </a:p>
          <a:p>
            <a:r>
              <a:rPr lang="en-GB" altLang="zh-HK" dirty="0"/>
              <a:t>(4/1/2017)</a:t>
            </a:r>
            <a:endParaRPr lang="zh-HK" altLang="zh-HK" dirty="0"/>
          </a:p>
        </p:txBody>
      </p:sp>
      <p:pic>
        <p:nvPicPr>
          <p:cNvPr id="1026" name="Picture 2" descr="D:\tcf621\Desktop\2017-01 OSCE\aed_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8" b="25229"/>
          <a:stretch/>
        </p:blipFill>
        <p:spPr bwMode="auto">
          <a:xfrm>
            <a:off x="6079836" y="6272755"/>
            <a:ext cx="1921164" cy="5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584" y="5899211"/>
            <a:ext cx="1080416" cy="9587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/>
              <a:t>What are the ECG abnormalities? (5 marks)</a:t>
            </a:r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6621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2" y="0"/>
            <a:ext cx="5919537" cy="6882738"/>
          </a:xfrm>
        </p:spPr>
      </p:pic>
    </p:spTree>
    <p:extLst>
      <p:ext uri="{BB962C8B-B14F-4D97-AF65-F5344CB8AC3E}">
        <p14:creationId xmlns:p14="http://schemas.microsoft.com/office/powerpoint/2010/main" val="24444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1" y="-1"/>
            <a:ext cx="5630779" cy="6848875"/>
          </a:xfrm>
        </p:spPr>
      </p:pic>
    </p:spTree>
    <p:extLst>
      <p:ext uri="{BB962C8B-B14F-4D97-AF65-F5344CB8AC3E}">
        <p14:creationId xmlns:p14="http://schemas.microsoft.com/office/powerpoint/2010/main" val="24191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en-GB" altLang="zh-HK" dirty="0"/>
              <a:t>What are the x-ray findings? (3 marks out of 4)</a:t>
            </a:r>
          </a:p>
          <a:p>
            <a:pPr>
              <a:buAutoNum type="arabicPeriod" startAt="2"/>
            </a:pPr>
            <a:endParaRPr lang="en-GB" altLang="zh-HK" dirty="0"/>
          </a:p>
          <a:p>
            <a:pPr>
              <a:buAutoNum type="arabicPeriod" startAt="2"/>
            </a:pPr>
            <a:r>
              <a:rPr lang="en-GB" altLang="zh-HK" dirty="0"/>
              <a:t>What is the provisional diagnosis? (1 mark)</a:t>
            </a:r>
          </a:p>
          <a:p>
            <a:pPr>
              <a:buFont typeface="+mj-lt"/>
              <a:buAutoNum type="arabicPeriod" startAt="2"/>
            </a:pPr>
            <a:endParaRPr lang="en-GB" altLang="zh-HK" dirty="0"/>
          </a:p>
          <a:p>
            <a:pPr>
              <a:buFont typeface="+mj-lt"/>
              <a:buAutoNum type="arabicPeriod" startAt="2"/>
            </a:pPr>
            <a:r>
              <a:rPr lang="en-GB" altLang="zh-HK" dirty="0"/>
              <a:t>What are the possible causes of her diagnosis? (2 marks out of 3)</a:t>
            </a:r>
          </a:p>
        </p:txBody>
      </p:sp>
    </p:spTree>
    <p:extLst>
      <p:ext uri="{BB962C8B-B14F-4D97-AF65-F5344CB8AC3E}">
        <p14:creationId xmlns:p14="http://schemas.microsoft.com/office/powerpoint/2010/main" val="428063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zh-HK" dirty="0"/>
              <a:t>A 42-year-old man sustained crush injury over left middle finger at work.  </a:t>
            </a:r>
          </a:p>
          <a:p>
            <a:pPr marL="0" indent="0">
              <a:buNone/>
            </a:pPr>
            <a:r>
              <a:rPr lang="en-GB" altLang="zh-HK" dirty="0"/>
              <a:t>A 2.5 cm long laceration was seen over dorsum of left middle finger near DIPJ.  </a:t>
            </a:r>
          </a:p>
          <a:p>
            <a:pPr marL="0" indent="0">
              <a:buNone/>
            </a:pPr>
            <a:r>
              <a:rPr lang="en-GB" altLang="zh-HK" dirty="0"/>
              <a:t>X-ray was performed.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8868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5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9" y="801023"/>
            <a:ext cx="3821049" cy="601142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15" y="796868"/>
            <a:ext cx="4226514" cy="5986670"/>
          </a:xfrm>
        </p:spPr>
      </p:pic>
    </p:spTree>
    <p:extLst>
      <p:ext uri="{BB962C8B-B14F-4D97-AF65-F5344CB8AC3E}">
        <p14:creationId xmlns:p14="http://schemas.microsoft.com/office/powerpoint/2010/main" val="212748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/>
              <a:t>What are the x-ray findings? (3 marks)</a:t>
            </a:r>
          </a:p>
          <a:p>
            <a:pPr lvl="1"/>
            <a:endParaRPr lang="en-GB" altLang="zh-HK" dirty="0"/>
          </a:p>
          <a:p>
            <a:r>
              <a:rPr lang="en-GB" altLang="zh-HK" dirty="0"/>
              <a:t>What is the diagnosis? (1 mark)</a:t>
            </a:r>
          </a:p>
          <a:p>
            <a:endParaRPr lang="en-GB" altLang="zh-HK" dirty="0"/>
          </a:p>
          <a:p>
            <a:r>
              <a:rPr lang="en-US" altLang="zh-HK" dirty="0"/>
              <a:t>What is the underlying pathology of his condition? (2 marks)</a:t>
            </a:r>
          </a:p>
        </p:txBody>
      </p:sp>
    </p:spTree>
    <p:extLst>
      <p:ext uri="{BB962C8B-B14F-4D97-AF65-F5344CB8AC3E}">
        <p14:creationId xmlns:p14="http://schemas.microsoft.com/office/powerpoint/2010/main" val="259883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1</a:t>
            </a:r>
            <a:endParaRPr lang="zh-HK" altLang="zh-HK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052736"/>
            <a:ext cx="8568952" cy="452791"/>
          </a:xfrm>
        </p:spPr>
        <p:txBody>
          <a:bodyPr/>
          <a:lstStyle/>
          <a:p>
            <a:r>
              <a:rPr lang="en-GB" altLang="zh-HK" dirty="0"/>
              <a:t>An 80-year-old man presented with syncope in the restaurant. This is the ECG:</a:t>
            </a:r>
            <a:endParaRPr lang="zh-HK" altLang="zh-H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4"/>
          <a:stretch/>
        </p:blipFill>
        <p:spPr>
          <a:xfrm>
            <a:off x="251520" y="1709712"/>
            <a:ext cx="8568017" cy="4575677"/>
          </a:xfrm>
        </p:spPr>
      </p:pic>
    </p:spTree>
    <p:extLst>
      <p:ext uri="{BB962C8B-B14F-4D97-AF65-F5344CB8AC3E}">
        <p14:creationId xmlns:p14="http://schemas.microsoft.com/office/powerpoint/2010/main" val="411594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1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What are the ECG abnormalities? (3 marks)</a:t>
            </a:r>
          </a:p>
          <a:p>
            <a:pPr lvl="1"/>
            <a:endParaRPr lang="en-GB" altLang="zh-HK"/>
          </a:p>
          <a:p>
            <a:r>
              <a:rPr lang="en-GB" altLang="zh-HK"/>
              <a:t>What is the diagnosis? (1 mark)</a:t>
            </a:r>
          </a:p>
          <a:p>
            <a:endParaRPr lang="en-GB" altLang="zh-HK"/>
          </a:p>
          <a:p>
            <a:r>
              <a:rPr lang="en-GB" altLang="zh-HK"/>
              <a:t>What is the definite treatment? (1 mark)</a:t>
            </a:r>
            <a:endParaRPr lang="en-GB" altLang="zh-HK" dirty="0"/>
          </a:p>
        </p:txBody>
      </p:sp>
    </p:spTree>
    <p:extLst>
      <p:ext uri="{BB962C8B-B14F-4D97-AF65-F5344CB8AC3E}">
        <p14:creationId xmlns:p14="http://schemas.microsoft.com/office/powerpoint/2010/main" val="264956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A 70-year-old man presented with back pain for 6 months.  This is the x-ray: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5585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8" y="-3175"/>
            <a:ext cx="5635625" cy="6861175"/>
          </a:xfrm>
        </p:spPr>
      </p:pic>
    </p:spTree>
    <p:extLst>
      <p:ext uri="{BB962C8B-B14F-4D97-AF65-F5344CB8AC3E}">
        <p14:creationId xmlns:p14="http://schemas.microsoft.com/office/powerpoint/2010/main" val="88591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3" y="0"/>
            <a:ext cx="4523874" cy="6852034"/>
          </a:xfrm>
        </p:spPr>
      </p:pic>
    </p:spTree>
    <p:extLst>
      <p:ext uri="{BB962C8B-B14F-4D97-AF65-F5344CB8AC3E}">
        <p14:creationId xmlns:p14="http://schemas.microsoft.com/office/powerpoint/2010/main" val="86660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What are the x-ray findings? (4 marks)</a:t>
            </a:r>
          </a:p>
          <a:p>
            <a:endParaRPr lang="en-GB" altLang="zh-HK"/>
          </a:p>
          <a:p>
            <a:r>
              <a:rPr lang="en-GB" altLang="zh-HK"/>
              <a:t>What is the provisional diagnosis? (1 mark)</a:t>
            </a:r>
          </a:p>
          <a:p>
            <a:endParaRPr lang="en-US" altLang="zh-HK"/>
          </a:p>
          <a:p>
            <a:r>
              <a:rPr lang="en-US" altLang="zh-HK"/>
              <a:t>What are the common causes for the diagnosis? </a:t>
            </a:r>
            <a:r>
              <a:rPr lang="en-US" altLang="zh-HK" sz="2000"/>
              <a:t>(3 marks out of 5)</a:t>
            </a:r>
            <a:endParaRPr lang="en-US" altLang="zh-HK"/>
          </a:p>
          <a:p>
            <a:pPr lvl="1"/>
            <a:endParaRPr lang="en-US" altLang="zh-HK"/>
          </a:p>
          <a:p>
            <a:r>
              <a:rPr lang="en-US" altLang="zh-HK"/>
              <a:t>What other symptoms may this patient present? </a:t>
            </a:r>
            <a:r>
              <a:rPr lang="en-US" altLang="zh-HK" sz="2000"/>
              <a:t>(2 marks out of 3)</a:t>
            </a:r>
            <a:endParaRPr lang="en-US" altLang="zh-HK"/>
          </a:p>
          <a:p>
            <a:endParaRPr lang="en-US" altLang="zh-HK"/>
          </a:p>
          <a:p>
            <a:r>
              <a:rPr lang="en-US" altLang="zh-HK"/>
              <a:t>What are the complications that this patient may suffer from? </a:t>
            </a:r>
            <a:br>
              <a:rPr lang="en-US" altLang="zh-HK"/>
            </a:br>
            <a:r>
              <a:rPr lang="en-US" altLang="zh-HK"/>
              <a:t>(2 marks)</a:t>
            </a:r>
          </a:p>
          <a:p>
            <a:endParaRPr lang="en-GB" altLang="zh-HK" dirty="0"/>
          </a:p>
        </p:txBody>
      </p:sp>
    </p:spTree>
    <p:extLst>
      <p:ext uri="{BB962C8B-B14F-4D97-AF65-F5344CB8AC3E}">
        <p14:creationId xmlns:p14="http://schemas.microsoft.com/office/powerpoint/2010/main" val="197045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052736"/>
            <a:ext cx="8671099" cy="5256584"/>
          </a:xfrm>
        </p:spPr>
        <p:txBody>
          <a:bodyPr/>
          <a:lstStyle/>
          <a:p>
            <a:pPr marL="0" indent="0">
              <a:buNone/>
            </a:pPr>
            <a:r>
              <a:rPr lang="en-GB" altLang="zh-HK" dirty="0"/>
              <a:t>A 50-year-old man presented with confusion.  </a:t>
            </a:r>
            <a:r>
              <a:rPr lang="en-GB" altLang="zh-HK" dirty="0" err="1"/>
              <a:t>H’stix</a:t>
            </a:r>
            <a:r>
              <a:rPr lang="en-GB" altLang="zh-HK" dirty="0"/>
              <a:t> was 2.0 </a:t>
            </a:r>
            <a:r>
              <a:rPr lang="en-GB" altLang="zh-HK" dirty="0" err="1"/>
              <a:t>mmol</a:t>
            </a:r>
            <a:r>
              <a:rPr lang="en-GB" altLang="zh-HK" dirty="0"/>
              <a:t>/L.  He did not have history of diabetes mellitus.</a:t>
            </a:r>
          </a:p>
          <a:p>
            <a:endParaRPr lang="en-GB" altLang="zh-HK" dirty="0"/>
          </a:p>
          <a:p>
            <a:r>
              <a:rPr lang="en-GB" altLang="zh-HK" dirty="0"/>
              <a:t>What is the likely diagnosis &amp; how can you confirm your diagnosis? (4 marks)</a:t>
            </a:r>
          </a:p>
          <a:p>
            <a:endParaRPr lang="en-GB" altLang="zh-HK" dirty="0"/>
          </a:p>
          <a:p>
            <a:r>
              <a:rPr lang="en-US" altLang="zh-HK" dirty="0"/>
              <a:t>What laboratory investigations would you like to do to find out the underlying causes? (4 marks out of 7)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9316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A 35-year-old lady presented with fever for 2 weeks with epigastric pain. </a:t>
            </a:r>
          </a:p>
          <a:p>
            <a:r>
              <a:rPr lang="en-GB" altLang="zh-HK"/>
              <a:t>T 40.1 ⁰C  BP 128/99 P 138/min</a:t>
            </a:r>
          </a:p>
          <a:p>
            <a:r>
              <a:rPr lang="en-GB" altLang="zh-HK"/>
              <a:t>ECG was performed in triage because of tachycardia. </a:t>
            </a:r>
            <a:endParaRPr lang="zh-HK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8"/>
          <a:stretch/>
        </p:blipFill>
        <p:spPr bwMode="auto">
          <a:xfrm>
            <a:off x="251520" y="2131996"/>
            <a:ext cx="8715981" cy="472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675697"/>
      </p:ext>
    </p:extLst>
  </p:cSld>
  <p:clrMapOvr>
    <a:masterClrMapping/>
  </p:clrMapOvr>
</p:sld>
</file>

<file path=ppt/theme/theme1.xml><?xml version="1.0" encoding="utf-8"?>
<a:theme xmlns:a="http://schemas.openxmlformats.org/drawingml/2006/main" name="2017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G DVT stripped.pptx" id="{271369C5-7C64-40D2-BF72-004FD9C90F80}" vid="{0B877CBD-3B94-4210-A483-661AE40462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</Template>
  <TotalTime>222</TotalTime>
  <Words>378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2017</vt:lpstr>
      <vt:lpstr>JCM OSCE Questions</vt:lpstr>
      <vt:lpstr>Case 1</vt:lpstr>
      <vt:lpstr>Case 1</vt:lpstr>
      <vt:lpstr>Case 2</vt:lpstr>
      <vt:lpstr>PowerPoint Presentation</vt:lpstr>
      <vt:lpstr>PowerPoint Presentation</vt:lpstr>
      <vt:lpstr>Case 2</vt:lpstr>
      <vt:lpstr>Case 3</vt:lpstr>
      <vt:lpstr>Case 4</vt:lpstr>
      <vt:lpstr>Case 4</vt:lpstr>
      <vt:lpstr>PowerPoint Presentation</vt:lpstr>
      <vt:lpstr>PowerPoint Presentation</vt:lpstr>
      <vt:lpstr>Case 4</vt:lpstr>
      <vt:lpstr>Case 5</vt:lpstr>
      <vt:lpstr>Case 5</vt:lpstr>
      <vt:lpstr>Case 5</vt:lpstr>
    </vt:vector>
  </TitlesOfParts>
  <Company>Indezine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 1-2017</dc:title>
  <dc:creator>Ingrid Tsui</dc:creator>
  <cp:lastModifiedBy>Billy Tse</cp:lastModifiedBy>
  <cp:revision>29</cp:revision>
  <dcterms:created xsi:type="dcterms:W3CDTF">2016-12-22T01:04:18Z</dcterms:created>
  <dcterms:modified xsi:type="dcterms:W3CDTF">2017-01-03T14:41:43Z</dcterms:modified>
</cp:coreProperties>
</file>